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40" r:id="rId2"/>
    <p:sldId id="402" r:id="rId3"/>
    <p:sldId id="342" r:id="rId4"/>
    <p:sldId id="401" r:id="rId5"/>
    <p:sldId id="403" r:id="rId6"/>
    <p:sldId id="404" r:id="rId7"/>
    <p:sldId id="405" r:id="rId8"/>
    <p:sldId id="406" r:id="rId9"/>
    <p:sldId id="407" r:id="rId10"/>
    <p:sldId id="408" r:id="rId11"/>
    <p:sldId id="409" r:id="rId12"/>
    <p:sldId id="410" r:id="rId13"/>
    <p:sldId id="412" r:id="rId14"/>
    <p:sldId id="414" r:id="rId15"/>
    <p:sldId id="421" r:id="rId16"/>
    <p:sldId id="422" r:id="rId17"/>
    <p:sldId id="423" r:id="rId18"/>
    <p:sldId id="424" r:id="rId19"/>
    <p:sldId id="415" r:id="rId20"/>
    <p:sldId id="416" r:id="rId21"/>
    <p:sldId id="425" r:id="rId22"/>
    <p:sldId id="431" r:id="rId23"/>
    <p:sldId id="433" r:id="rId24"/>
    <p:sldId id="428" r:id="rId25"/>
    <p:sldId id="430" r:id="rId26"/>
    <p:sldId id="432" r:id="rId27"/>
    <p:sldId id="434" r:id="rId28"/>
    <p:sldId id="435" r:id="rId29"/>
    <p:sldId id="436" r:id="rId30"/>
    <p:sldId id="437" r:id="rId31"/>
    <p:sldId id="32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63" d="100"/>
          <a:sy n="163" d="100"/>
        </p:scale>
        <p:origin x="72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400DE-E469-4384-8F7B-75CA50A0F7B6}" type="datetimeFigureOut">
              <a:rPr lang="en-GB" smtClean="0"/>
              <a:t>29/10/2015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95576-4A78-4A2B-B2E1-41AF4FBA1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956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3900" y="1447800"/>
            <a:ext cx="7772400" cy="1470025"/>
          </a:xfrm>
        </p:spPr>
        <p:txBody>
          <a:bodyPr/>
          <a:lstStyle/>
          <a:p>
            <a:r>
              <a:rPr lang="en-US" smtClean="0">
                <a:solidFill>
                  <a:srgbClr val="0076BF"/>
                </a:solidFill>
                <a:latin typeface="Futura Std Book" pitchFamily="34" charset="0"/>
              </a:rPr>
              <a:t>Click to edit Master title style</a:t>
            </a:r>
            <a:endParaRPr lang="en-US" dirty="0">
              <a:solidFill>
                <a:srgbClr val="0076BF"/>
              </a:solidFill>
              <a:latin typeface="Futura Std Book" pitchFamily="34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91439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>
                <a:solidFill>
                  <a:schemeClr val="tx1"/>
                </a:solidFill>
              </a:rPr>
              <a:t>Click to edit Master subtitle style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6477000" cy="81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 userDrawn="1"/>
        </p:nvGrpSpPr>
        <p:grpSpPr>
          <a:xfrm>
            <a:off x="206532" y="3886198"/>
            <a:ext cx="8686800" cy="2667002"/>
            <a:chOff x="206532" y="304800"/>
            <a:chExt cx="8686800" cy="2667002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6532" y="304802"/>
              <a:ext cx="2667000" cy="2667000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36601" y="304800"/>
              <a:ext cx="2667001" cy="2667001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226332" y="304802"/>
              <a:ext cx="2667000" cy="2667000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57200" y="1885890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n w="6350" cmpd="sng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entury Gothic" panose="020B0502020202020204" pitchFamily="34" charset="0"/>
                </a:rPr>
                <a:t>AUTOMATION</a:t>
              </a:r>
              <a:endParaRPr lang="en-US" b="1" dirty="0">
                <a:ln w="6350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0620" y="1806712"/>
              <a:ext cx="26789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n w="6350" cmpd="sng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entury Gothic" panose="020B0502020202020204" pitchFamily="34" charset="0"/>
                </a:rPr>
                <a:t>LASER ABLATION</a:t>
              </a:r>
              <a:endParaRPr lang="en-US" sz="2000" b="1" dirty="0">
                <a:ln w="6350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93032" y="1806714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n w="6350" cmpd="sng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entury Gothic" panose="020B0502020202020204" pitchFamily="34" charset="0"/>
                </a:rPr>
                <a:t>NEBULIZERS</a:t>
              </a:r>
              <a:endParaRPr lang="en-US" sz="2000" b="1" dirty="0">
                <a:ln w="6350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946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88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89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44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648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8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8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69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23825" cmpd="thickThin"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00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261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185" y="0"/>
            <a:ext cx="5578819" cy="704056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292392"/>
            <a:ext cx="3343275" cy="4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35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E5A44-CAA5-42BA-B454-B1AC131A66EE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AF585-3BEF-4BD2-BE61-00A2E7083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cetac.com/contact/page/sales-contacts.htm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jon.peters@Teledyne.co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900" y="1447800"/>
            <a:ext cx="7698100" cy="1981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Sample Introduction For Science</a:t>
            </a:r>
            <a:b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New Product Introduction – ASX-560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ASX-560 Peristaltic Pump Default, ~10mL/min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ASX-560 Pump Soun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2514600"/>
            <a:ext cx="5937250" cy="33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ASX-560 Peristaltic Pump, 0.8 – 80 mL/min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ASX-560 Pump Speeds sil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2438400"/>
            <a:ext cx="6172200" cy="34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2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Movement Control– High Speed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ASX-560, H.S. Configuration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ASX-560 Fast Movement (silen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181226"/>
            <a:ext cx="6629400" cy="37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5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Benefits and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 Control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5800" y="2285999"/>
            <a:ext cx="4343400" cy="1905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Dashboard Software:</a:t>
            </a:r>
          </a:p>
          <a:p>
            <a:pPr lvl="1"/>
            <a:r>
              <a:rPr lang="en-US" sz="2000" dirty="0" smtClean="0"/>
              <a:t>Autosampler IQ/OQ</a:t>
            </a:r>
          </a:p>
          <a:p>
            <a:pPr lvl="1"/>
            <a:r>
              <a:rPr lang="en-US" sz="2000" dirty="0" smtClean="0"/>
              <a:t>Autosampler Configuration</a:t>
            </a:r>
          </a:p>
          <a:p>
            <a:pPr lvl="1"/>
            <a:r>
              <a:rPr lang="en-US" sz="2000" dirty="0" smtClean="0"/>
              <a:t>Autosampler Log Extractor</a:t>
            </a:r>
          </a:p>
          <a:p>
            <a:pPr lvl="1"/>
            <a:r>
              <a:rPr lang="en-US" sz="2000" dirty="0" smtClean="0"/>
              <a:t>Firmware Field Programming</a:t>
            </a:r>
          </a:p>
          <a:p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86" y="2285999"/>
            <a:ext cx="3237105" cy="38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Autosampler IQ/OQ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89478" y="2285999"/>
            <a:ext cx="3349722" cy="3200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Features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Installation verification</a:t>
            </a:r>
          </a:p>
          <a:p>
            <a:pPr lvl="1"/>
            <a:r>
              <a:rPr lang="en-US" sz="2000" dirty="0" smtClean="0"/>
              <a:t>Functionality testing</a:t>
            </a:r>
          </a:p>
          <a:p>
            <a:pPr lvl="2"/>
            <a:r>
              <a:rPr lang="en-US" sz="1600" dirty="0" smtClean="0"/>
              <a:t>Pump</a:t>
            </a:r>
          </a:p>
          <a:p>
            <a:pPr lvl="2"/>
            <a:r>
              <a:rPr lang="en-US" sz="1600" dirty="0" smtClean="0"/>
              <a:t>IO (on/off)</a:t>
            </a:r>
          </a:p>
          <a:p>
            <a:pPr lvl="2"/>
            <a:r>
              <a:rPr lang="en-US" sz="1600" dirty="0" smtClean="0"/>
              <a:t>XYZ Movement</a:t>
            </a:r>
            <a:endParaRPr lang="en-US" sz="1600" dirty="0" smtClean="0"/>
          </a:p>
          <a:p>
            <a:pPr lvl="1"/>
            <a:r>
              <a:rPr lang="en-US" sz="2000" dirty="0" smtClean="0"/>
              <a:t>Text file report</a:t>
            </a:r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56063"/>
            <a:ext cx="4727478" cy="31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 smtClean="0"/>
              <a:t>Autosampler Configuration Utility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89478" y="2362200"/>
            <a:ext cx="3349722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Features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XYZ Movement Speeds</a:t>
            </a:r>
          </a:p>
          <a:p>
            <a:pPr lvl="2"/>
            <a:r>
              <a:rPr lang="en-US" sz="1600" dirty="0" smtClean="0"/>
              <a:t>Settings 1 - 5</a:t>
            </a:r>
          </a:p>
          <a:p>
            <a:pPr lvl="1"/>
            <a:r>
              <a:rPr lang="en-US" sz="2000" dirty="0" smtClean="0"/>
              <a:t>Pump Speed</a:t>
            </a:r>
          </a:p>
          <a:p>
            <a:pPr lvl="2"/>
            <a:r>
              <a:rPr lang="en-US" sz="1600" dirty="0" smtClean="0"/>
              <a:t>0.8 – 80 mL/min</a:t>
            </a:r>
            <a:endParaRPr lang="en-US" sz="1600" dirty="0" smtClean="0"/>
          </a:p>
          <a:p>
            <a:pPr lvl="1"/>
            <a:r>
              <a:rPr lang="en-US" sz="2000" dirty="0" smtClean="0"/>
              <a:t>Pump Timeout</a:t>
            </a:r>
          </a:p>
          <a:p>
            <a:pPr lvl="2"/>
            <a:r>
              <a:rPr lang="en-US" sz="1600" dirty="0" smtClean="0"/>
              <a:t>Default “off”</a:t>
            </a:r>
          </a:p>
          <a:p>
            <a:pPr lvl="1"/>
            <a:r>
              <a:rPr lang="en-US" sz="2000" dirty="0" smtClean="0"/>
              <a:t>Dual Rinse</a:t>
            </a:r>
          </a:p>
          <a:p>
            <a:pPr lvl="2"/>
            <a:r>
              <a:rPr lang="en-US" sz="1600" dirty="0" smtClean="0"/>
              <a:t>Independent of OEM</a:t>
            </a:r>
            <a:endParaRPr lang="en-US" sz="1600" dirty="0" smtClean="0"/>
          </a:p>
          <a:p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3599"/>
            <a:ext cx="4665304" cy="399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1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Autosampler Log Extractor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82178" y="2407483"/>
            <a:ext cx="3057021" cy="3078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Features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Tool for Service</a:t>
            </a:r>
          </a:p>
          <a:p>
            <a:pPr lvl="1"/>
            <a:r>
              <a:rPr lang="en-US" sz="2000" dirty="0" smtClean="0"/>
              <a:t>Text file report</a:t>
            </a:r>
          </a:p>
          <a:p>
            <a:pPr lvl="1"/>
            <a:r>
              <a:rPr lang="en-US" sz="2000" dirty="0" smtClean="0"/>
              <a:t>Email for support</a:t>
            </a:r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407483"/>
            <a:ext cx="4867779" cy="196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4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Firmware Field Programming Tool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86400" y="2209801"/>
            <a:ext cx="3352800" cy="327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Features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Easier FW Updates</a:t>
            </a:r>
          </a:p>
          <a:p>
            <a:pPr lvl="1"/>
            <a:r>
              <a:rPr lang="en-US" sz="2000" dirty="0" smtClean="0"/>
              <a:t>Unique OEM Files</a:t>
            </a:r>
          </a:p>
          <a:p>
            <a:pPr lvl="2"/>
            <a:r>
              <a:rPr lang="en-US" sz="1600" dirty="0" smtClean="0"/>
              <a:t>Eliminates Personalities</a:t>
            </a:r>
          </a:p>
          <a:p>
            <a:pPr lvl="1"/>
            <a:r>
              <a:rPr lang="en-US" sz="2000" dirty="0" smtClean="0"/>
              <a:t>Easy to update/install</a:t>
            </a:r>
          </a:p>
          <a:p>
            <a:pPr lvl="1"/>
            <a:r>
              <a:rPr lang="en-US" sz="2000" dirty="0" smtClean="0"/>
              <a:t>Hardware Changes not necessary</a:t>
            </a:r>
            <a:endParaRPr lang="en-US" sz="2000" dirty="0" smtClean="0"/>
          </a:p>
          <a:p>
            <a:pPr marL="914400" lvl="2" indent="0">
              <a:buNone/>
            </a:pPr>
            <a:endParaRPr lang="en-US" sz="1600" dirty="0" smtClean="0"/>
          </a:p>
          <a:p>
            <a:pPr marL="914400" lvl="2" indent="0">
              <a:buNone/>
            </a:pPr>
            <a:endParaRPr lang="en-US" sz="1600" dirty="0" smtClean="0"/>
          </a:p>
          <a:p>
            <a:pPr lvl="1"/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61" y="2209800"/>
            <a:ext cx="456446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5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Alignment Utility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89478" y="2286000"/>
            <a:ext cx="3349722" cy="4022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Features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Electronic Home Offset</a:t>
            </a:r>
          </a:p>
          <a:p>
            <a:pPr lvl="2"/>
            <a:r>
              <a:rPr lang="en-US" sz="1600" dirty="0" smtClean="0"/>
              <a:t>Not Mechanical </a:t>
            </a:r>
          </a:p>
          <a:p>
            <a:pPr lvl="1"/>
            <a:r>
              <a:rPr lang="en-US" sz="2000" dirty="0" smtClean="0"/>
              <a:t>Alignment Zones</a:t>
            </a:r>
          </a:p>
          <a:p>
            <a:pPr lvl="2"/>
            <a:r>
              <a:rPr lang="en-US" sz="1600" dirty="0" smtClean="0"/>
              <a:t>Eliminates Variability</a:t>
            </a:r>
          </a:p>
          <a:p>
            <a:pPr lvl="2"/>
            <a:r>
              <a:rPr lang="en-US" sz="1600" dirty="0" smtClean="0"/>
              <a:t>Unique HW Files</a:t>
            </a:r>
          </a:p>
          <a:p>
            <a:pPr lvl="1"/>
            <a:r>
              <a:rPr lang="en-US" sz="2000" dirty="0" smtClean="0"/>
              <a:t>Saved to Main Board</a:t>
            </a:r>
          </a:p>
          <a:p>
            <a:pPr lvl="2"/>
            <a:r>
              <a:rPr lang="en-US" sz="1600" dirty="0" smtClean="0"/>
              <a:t>Aligned at factory</a:t>
            </a:r>
          </a:p>
          <a:p>
            <a:pPr lvl="2"/>
            <a:r>
              <a:rPr lang="en-US" sz="1600" dirty="0" smtClean="0"/>
              <a:t>Non-volatile memory</a:t>
            </a:r>
          </a:p>
          <a:p>
            <a:pPr lvl="2"/>
            <a:r>
              <a:rPr lang="en-US" sz="1600" dirty="0" smtClean="0"/>
              <a:t>FW updates won’t erase</a:t>
            </a:r>
          </a:p>
          <a:p>
            <a:pPr lvl="1"/>
            <a:r>
              <a:rPr lang="en-US" sz="2000" dirty="0" smtClean="0"/>
              <a:t>Improved Accuracy</a:t>
            </a:r>
          </a:p>
          <a:p>
            <a:pPr lvl="2"/>
            <a:r>
              <a:rPr lang="en-US" sz="1600" dirty="0" smtClean="0"/>
              <a:t>MT 96 Plates</a:t>
            </a:r>
            <a:endParaRPr lang="en-US" sz="1600" dirty="0" smtClean="0"/>
          </a:p>
          <a:p>
            <a:pPr marL="0" indent="0">
              <a:buNone/>
            </a:pPr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64" y="2285999"/>
            <a:ext cx="4970288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4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Consumable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9" y="1777481"/>
            <a:ext cx="2011680" cy="127063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250" y="4140653"/>
            <a:ext cx="1524000" cy="139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:\Projects\ASX-560\620127 SP Catalog\Photos-SP-2015-03-26\Photos to edit\ASX-520 SP photos to edit-Bob\50 mL via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283" y="3249262"/>
            <a:ext cx="1943100" cy="690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833" y="4220416"/>
            <a:ext cx="1362075" cy="1272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779" y="2238156"/>
            <a:ext cx="2447584" cy="1662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220" y="2144214"/>
            <a:ext cx="771481" cy="1686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5725" y="2168026"/>
            <a:ext cx="938192" cy="1638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978" y="4074667"/>
            <a:ext cx="901621" cy="1660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8600" y="4251249"/>
            <a:ext cx="1987142" cy="14839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0075" y="4013110"/>
            <a:ext cx="689144" cy="182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What you will learn:</a:t>
            </a:r>
          </a:p>
          <a:p>
            <a:pPr lvl="1"/>
            <a:r>
              <a:rPr lang="en-US" dirty="0"/>
              <a:t>How the ASX-560 improves on the features and performance of the ASX-520</a:t>
            </a:r>
          </a:p>
          <a:p>
            <a:pPr lvl="1"/>
            <a:r>
              <a:rPr lang="en-US" dirty="0" smtClean="0"/>
              <a:t>Easier </a:t>
            </a:r>
            <a:r>
              <a:rPr lang="en-US" dirty="0"/>
              <a:t>software controls for the ASX-560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the ASX-560 is more resistant to corrosive chemicals</a:t>
            </a:r>
          </a:p>
          <a:p>
            <a:pPr lvl="1"/>
            <a:r>
              <a:rPr lang="en-US" dirty="0"/>
              <a:t>How the ASX-560 is easier to service</a:t>
            </a:r>
          </a:p>
          <a:p>
            <a:pPr lvl="1"/>
            <a:r>
              <a:rPr lang="en-US" dirty="0"/>
              <a:t>How CETAC engineered the ASX-560 to be even more reliable than its </a:t>
            </a:r>
            <a:r>
              <a:rPr lang="en-US" dirty="0" smtClean="0"/>
              <a:t>predecessor</a:t>
            </a:r>
          </a:p>
          <a:p>
            <a:pPr lvl="1"/>
            <a:r>
              <a:rPr lang="en-US" dirty="0"/>
              <a:t>New accessory interfaces and expansion capabilities</a:t>
            </a:r>
          </a:p>
          <a:p>
            <a:pPr lvl="1"/>
            <a:r>
              <a:rPr lang="en-US" dirty="0"/>
              <a:t>Additional ASX-5xx </a:t>
            </a:r>
            <a:r>
              <a:rPr lang="en-US" dirty="0" smtClean="0"/>
              <a:t>instruments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Repair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84" y="1670844"/>
            <a:ext cx="1600200" cy="13151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583" y="1962068"/>
            <a:ext cx="1728787" cy="1509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950" y="1752600"/>
            <a:ext cx="1847242" cy="13389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910" y="3246424"/>
            <a:ext cx="740273" cy="9089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71" y="5040060"/>
            <a:ext cx="1136446" cy="10501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5388" y="4380892"/>
            <a:ext cx="1882218" cy="1437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1826" y="3124071"/>
            <a:ext cx="1567489" cy="9802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8177" y="1741649"/>
            <a:ext cx="2112022" cy="15192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1435" y="3588961"/>
            <a:ext cx="1955864" cy="12878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8146" y="4924862"/>
            <a:ext cx="1808234" cy="11532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9239" y="4347030"/>
            <a:ext cx="2659216" cy="15477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932" y="3047748"/>
            <a:ext cx="13430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Repair Guides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Service Manual available for Download</a:t>
            </a:r>
          </a:p>
          <a:p>
            <a:pPr lvl="2"/>
            <a:r>
              <a:rPr lang="en-US" sz="2000" dirty="0" smtClean="0"/>
              <a:t>Error Message Database</a:t>
            </a:r>
          </a:p>
          <a:p>
            <a:pPr lvl="2"/>
            <a:r>
              <a:rPr lang="en-US" sz="2000" dirty="0" smtClean="0"/>
              <a:t>Installation Guides</a:t>
            </a:r>
          </a:p>
          <a:p>
            <a:pPr lvl="2"/>
            <a:r>
              <a:rPr lang="en-US" sz="2000" dirty="0" smtClean="0"/>
              <a:t>Troubleshooting Guides</a:t>
            </a:r>
          </a:p>
          <a:p>
            <a:pPr lvl="2"/>
            <a:r>
              <a:rPr lang="en-US" sz="2000" dirty="0" smtClean="0"/>
              <a:t>Detailed Repair Instructions</a:t>
            </a:r>
          </a:p>
          <a:p>
            <a:pPr lvl="2"/>
            <a:r>
              <a:rPr lang="en-US" sz="2000" i="1" dirty="0" smtClean="0"/>
              <a:t>Detailed Service Webinars Planned</a:t>
            </a:r>
            <a:endParaRPr lang="en-US" sz="2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237866"/>
            <a:ext cx="3505200" cy="2163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373" y="4356342"/>
            <a:ext cx="2408453" cy="1814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64" y="3955377"/>
            <a:ext cx="5218799" cy="22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Integrated Enclosure, ENC-560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19650" y="2514600"/>
            <a:ext cx="4019550" cy="2971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Available As </a:t>
            </a:r>
            <a:r>
              <a:rPr lang="en-US" sz="2400" dirty="0" smtClean="0"/>
              <a:t>560 </a:t>
            </a:r>
            <a:r>
              <a:rPr lang="en-US" sz="2400" dirty="0"/>
              <a:t>Upgrade </a:t>
            </a:r>
          </a:p>
          <a:p>
            <a:r>
              <a:rPr lang="en-US" sz="2400" dirty="0" smtClean="0"/>
              <a:t>Or, Can </a:t>
            </a:r>
            <a:r>
              <a:rPr lang="en-US" sz="2400" dirty="0"/>
              <a:t>Ship Pre-Installed</a:t>
            </a:r>
          </a:p>
          <a:p>
            <a:r>
              <a:rPr lang="en-US" sz="2400" u="sng" dirty="0"/>
              <a:t>Available In January, 2016</a:t>
            </a:r>
          </a:p>
          <a:p>
            <a:endParaRPr lang="en-US" sz="2400" u="sng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5" name="Picture 2" descr="C:\Users\adierks\AppData\Local\Microsoft\Windows\INetCache\Content.Outlook\SQ7XXM39\ENC-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" y="2209800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48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ENC-560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4144963" cy="414496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906962" y="2209800"/>
            <a:ext cx="3932237" cy="403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HEPA Filtration</a:t>
            </a:r>
          </a:p>
          <a:p>
            <a:r>
              <a:rPr lang="en-US" sz="2400" dirty="0"/>
              <a:t>Integrated Footprint</a:t>
            </a:r>
          </a:p>
          <a:p>
            <a:r>
              <a:rPr lang="en-US" sz="2400" dirty="0"/>
              <a:t>No Metal Components</a:t>
            </a:r>
          </a:p>
          <a:p>
            <a:r>
              <a:rPr lang="en-US" sz="2400" dirty="0"/>
              <a:t>Low Contamination</a:t>
            </a:r>
          </a:p>
          <a:p>
            <a:r>
              <a:rPr lang="en-US" sz="2400" dirty="0"/>
              <a:t>Reversible Door</a:t>
            </a:r>
          </a:p>
          <a:p>
            <a:r>
              <a:rPr lang="en-US" sz="2400" dirty="0"/>
              <a:t>Accessible </a:t>
            </a:r>
            <a:r>
              <a:rPr lang="en-US" sz="2400" dirty="0" smtClean="0"/>
              <a:t>Components</a:t>
            </a:r>
          </a:p>
          <a:p>
            <a:r>
              <a:rPr lang="en-US" sz="2400" dirty="0" smtClean="0"/>
              <a:t>Flexible Attachments</a:t>
            </a:r>
          </a:p>
          <a:p>
            <a:pPr lvl="1"/>
            <a:r>
              <a:rPr lang="en-US" sz="2000" dirty="0" smtClean="0"/>
              <a:t>Vent Connections, Bulkheads</a:t>
            </a:r>
            <a:endParaRPr lang="en-US" sz="2000" dirty="0" smtClean="0"/>
          </a:p>
          <a:p>
            <a:r>
              <a:rPr lang="en-US" sz="2400" i="1" dirty="0" smtClean="0"/>
              <a:t>No Additional Bench Space</a:t>
            </a:r>
            <a:endParaRPr lang="en-US" sz="2400" i="1" dirty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u="sng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447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799"/>
            <a:ext cx="5943600" cy="60960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ENC-560 Integrated Enclosure</a:t>
            </a:r>
            <a:endParaRPr lang="en-US" dirty="0"/>
          </a:p>
        </p:txBody>
      </p:sp>
      <p:pic>
        <p:nvPicPr>
          <p:cNvPr id="2" name="ASX-560 Enclosure Clip rev1 real-t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603772"/>
            <a:ext cx="7715250" cy="433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958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ASXPress</a:t>
            </a:r>
            <a:endParaRPr lang="en-US" dirty="0" smtClean="0"/>
          </a:p>
          <a:p>
            <a:pPr lvl="1"/>
            <a:r>
              <a:rPr lang="en-US" dirty="0" smtClean="0"/>
              <a:t>100% Backward Compatible with ASX-560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Dual Rinse</a:t>
            </a:r>
          </a:p>
          <a:p>
            <a:pPr lvl="1"/>
            <a:r>
              <a:rPr lang="en-US" dirty="0"/>
              <a:t>Optional Spare Part Upgrade</a:t>
            </a:r>
          </a:p>
          <a:p>
            <a:pPr lvl="1"/>
            <a:r>
              <a:rPr lang="en-US" dirty="0"/>
              <a:t>Orderable As Stand Alone</a:t>
            </a:r>
          </a:p>
          <a:p>
            <a:pPr lvl="1"/>
            <a:r>
              <a:rPr lang="en-US" dirty="0"/>
              <a:t>Configurable via </a:t>
            </a:r>
            <a:r>
              <a:rPr lang="en-US" dirty="0" smtClean="0"/>
              <a:t>Dashboard Utility</a:t>
            </a:r>
            <a:endParaRPr lang="en-US" dirty="0"/>
          </a:p>
          <a:p>
            <a:pPr lvl="2"/>
            <a:r>
              <a:rPr lang="en-US" dirty="0"/>
              <a:t>Compatible With All OEM </a:t>
            </a:r>
            <a:r>
              <a:rPr lang="en-US" dirty="0" smtClean="0"/>
              <a:t>Software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Additional Expansion Capabilities</a:t>
            </a:r>
          </a:p>
          <a:p>
            <a:pPr lvl="1"/>
            <a:r>
              <a:rPr lang="en-US" dirty="0" smtClean="0"/>
              <a:t>Additional Power and Communications Cables Pre-Installed</a:t>
            </a:r>
          </a:p>
          <a:p>
            <a:pPr lvl="1"/>
            <a:r>
              <a:rPr lang="en-US" dirty="0" smtClean="0"/>
              <a:t>37-pin AUX Board Available as SP </a:t>
            </a:r>
            <a:r>
              <a:rPr lang="en-US" dirty="0" smtClean="0"/>
              <a:t>Upgrade or </a:t>
            </a:r>
            <a:r>
              <a:rPr lang="en-US" dirty="0" smtClean="0"/>
              <a:t>Standard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0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Rinse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Rinse Solutions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62600" y="2590800"/>
            <a:ext cx="3429000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Problem Carryover Applications</a:t>
            </a:r>
          </a:p>
          <a:p>
            <a:pPr lvl="1"/>
            <a:r>
              <a:rPr lang="en-US" sz="2000" dirty="0" smtClean="0"/>
              <a:t>Sticky Elements</a:t>
            </a:r>
            <a:endParaRPr lang="en-US" sz="2000" dirty="0"/>
          </a:p>
          <a:p>
            <a:pPr lvl="1"/>
            <a:r>
              <a:rPr lang="en-US" sz="2000" dirty="0" smtClean="0"/>
              <a:t>Organics/Fats</a:t>
            </a:r>
          </a:p>
          <a:p>
            <a:pPr lvl="1"/>
            <a:r>
              <a:rPr lang="en-US" sz="2000" dirty="0" err="1" smtClean="0"/>
              <a:t>HCl</a:t>
            </a:r>
            <a:r>
              <a:rPr lang="en-US" sz="2000" dirty="0" smtClean="0"/>
              <a:t> </a:t>
            </a:r>
            <a:r>
              <a:rPr lang="en-US" sz="2000" dirty="0" smtClean="0"/>
              <a:t>added, etc.</a:t>
            </a:r>
            <a:endParaRPr lang="en-US" sz="2000" dirty="0" smtClean="0"/>
          </a:p>
          <a:p>
            <a:r>
              <a:rPr lang="en-US" sz="2400" dirty="0" smtClean="0"/>
              <a:t>Gravity Drain</a:t>
            </a:r>
          </a:p>
          <a:p>
            <a:r>
              <a:rPr lang="en-US" sz="2400" dirty="0" smtClean="0"/>
              <a:t>Tubing </a:t>
            </a:r>
            <a:r>
              <a:rPr lang="en-US" sz="2400" dirty="0" smtClean="0"/>
              <a:t>Kits </a:t>
            </a:r>
            <a:r>
              <a:rPr lang="en-US" sz="2400" dirty="0" smtClean="0"/>
              <a:t>Included</a:t>
            </a:r>
          </a:p>
          <a:p>
            <a:pPr lvl="1"/>
            <a:endParaRPr lang="en-US" sz="20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14600"/>
            <a:ext cx="4699548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2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Rinse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Rinse Solution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02679" y="2514600"/>
            <a:ext cx="3429000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Problem Carryover Applications</a:t>
            </a:r>
          </a:p>
          <a:p>
            <a:pPr lvl="1"/>
            <a:r>
              <a:rPr lang="en-US" sz="2000" dirty="0" smtClean="0"/>
              <a:t>Dirty vs. Clean Stations</a:t>
            </a:r>
          </a:p>
          <a:p>
            <a:r>
              <a:rPr lang="en-US" sz="2400" dirty="0" smtClean="0"/>
              <a:t>Active Drain </a:t>
            </a:r>
            <a:r>
              <a:rPr lang="en-US" sz="2400" dirty="0" smtClean="0"/>
              <a:t>Pump</a:t>
            </a:r>
          </a:p>
          <a:p>
            <a:pPr lvl="1"/>
            <a:r>
              <a:rPr lang="en-US" sz="2000" dirty="0" smtClean="0"/>
              <a:t>Gravity drain unnecessary</a:t>
            </a:r>
            <a:endParaRPr lang="en-US" sz="2000" dirty="0" smtClean="0"/>
          </a:p>
          <a:p>
            <a:r>
              <a:rPr lang="en-US" sz="2400" dirty="0" smtClean="0"/>
              <a:t>Tubing Kit Included</a:t>
            </a:r>
          </a:p>
          <a:p>
            <a:endParaRPr lang="en-US" sz="24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07770"/>
            <a:ext cx="5140036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Rinse– Active Pump</a:t>
            </a:r>
            <a:endParaRPr lang="en-US" dirty="0"/>
          </a:p>
        </p:txBody>
      </p:sp>
      <p:pic>
        <p:nvPicPr>
          <p:cNvPr id="4" name="ASX-560 Dual Rinse Station sile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799" y="1600201"/>
            <a:ext cx="7527925" cy="4234830"/>
          </a:xfrm>
        </p:spPr>
      </p:pic>
    </p:spTree>
    <p:extLst>
      <p:ext uri="{BB962C8B-B14F-4D97-AF65-F5344CB8AC3E}">
        <p14:creationId xmlns:p14="http://schemas.microsoft.com/office/powerpoint/2010/main" val="135945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500 Family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648200"/>
          </a:xfrm>
        </p:spPr>
        <p:txBody>
          <a:bodyPr>
            <a:normAutofit fontScale="4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ASX-280</a:t>
            </a:r>
          </a:p>
          <a:p>
            <a:pPr lvl="1"/>
            <a:r>
              <a:rPr lang="en-US" dirty="0" smtClean="0"/>
              <a:t>2-Rack Solution</a:t>
            </a:r>
          </a:p>
          <a:p>
            <a:pPr lvl="1"/>
            <a:r>
              <a:rPr lang="en-US" dirty="0" smtClean="0"/>
              <a:t>Released, available now</a:t>
            </a:r>
          </a:p>
          <a:p>
            <a:pPr lvl="1"/>
            <a:r>
              <a:rPr lang="en-US" dirty="0" smtClean="0"/>
              <a:t>Dual Rinse and </a:t>
            </a:r>
            <a:r>
              <a:rPr lang="en-US" dirty="0" err="1" smtClean="0"/>
              <a:t>ASXPress</a:t>
            </a:r>
            <a:r>
              <a:rPr lang="en-US" dirty="0" smtClean="0"/>
              <a:t> are available now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ASX-560</a:t>
            </a:r>
          </a:p>
          <a:p>
            <a:pPr lvl="1"/>
            <a:r>
              <a:rPr lang="en-US" dirty="0" smtClean="0"/>
              <a:t>4-Rack Solution</a:t>
            </a:r>
          </a:p>
          <a:p>
            <a:pPr lvl="1"/>
            <a:r>
              <a:rPr lang="en-US" dirty="0" smtClean="0"/>
              <a:t>Released, autosampler available now</a:t>
            </a:r>
          </a:p>
          <a:p>
            <a:pPr lvl="1"/>
            <a:r>
              <a:rPr lang="en-US" dirty="0" smtClean="0"/>
              <a:t>Dual Rinse and </a:t>
            </a:r>
            <a:r>
              <a:rPr lang="en-US" dirty="0" err="1" smtClean="0"/>
              <a:t>ASXPress</a:t>
            </a:r>
            <a:r>
              <a:rPr lang="en-US" dirty="0" smtClean="0"/>
              <a:t> are available now</a:t>
            </a:r>
          </a:p>
          <a:p>
            <a:pPr lvl="1"/>
            <a:r>
              <a:rPr lang="en-US" dirty="0" smtClean="0"/>
              <a:t>Enclosure available for shipments in January, 2016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XLR-860</a:t>
            </a:r>
          </a:p>
          <a:p>
            <a:pPr lvl="1"/>
            <a:r>
              <a:rPr lang="en-US" dirty="0" smtClean="0"/>
              <a:t>8-Rack Solution</a:t>
            </a:r>
          </a:p>
          <a:p>
            <a:pPr lvl="1"/>
            <a:r>
              <a:rPr lang="en-US" dirty="0" smtClean="0"/>
              <a:t>Available In December, 2015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3999"/>
            <a:ext cx="3719322" cy="491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ASX-560 Strategic 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7056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The Analytical Instrument Process</a:t>
            </a:r>
            <a:endParaRPr lang="en-US" sz="2400" b="1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000" y="2819400"/>
            <a:ext cx="1371600" cy="0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09800" y="314078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Sample treatment / preparation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2000" y="314078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Sample collection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10000" y="314423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Sample introduction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180961" y="327927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Measurement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72300" y="3140780"/>
            <a:ext cx="118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Data output / handling</a:t>
            </a:r>
            <a:endParaRPr lang="en-US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286000" y="2819400"/>
            <a:ext cx="1371600" cy="0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810000" y="2827071"/>
            <a:ext cx="1371600" cy="0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333361" y="2819400"/>
            <a:ext cx="1371600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877050" y="2827071"/>
            <a:ext cx="1371600" cy="0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613" y="4038600"/>
            <a:ext cx="1782773" cy="178277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619500" y="2439923"/>
            <a:ext cx="1828800" cy="3884677"/>
          </a:xfrm>
          <a:prstGeom prst="ellipse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Frequently Asked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5600" cy="4572000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Price</a:t>
            </a:r>
          </a:p>
          <a:p>
            <a:pPr lvl="1"/>
            <a:r>
              <a:rPr lang="en-US" dirty="0" smtClean="0"/>
              <a:t>Contact </a:t>
            </a:r>
            <a:r>
              <a:rPr lang="en-US" dirty="0" smtClean="0"/>
              <a:t>local dealer, sales, or </a:t>
            </a:r>
            <a:r>
              <a:rPr lang="en-US" dirty="0" smtClean="0"/>
              <a:t>OEM</a:t>
            </a:r>
          </a:p>
          <a:p>
            <a:pPr lvl="1"/>
            <a:r>
              <a:rPr lang="en-US" dirty="0" smtClean="0">
                <a:hlinkClick r:id="rId2"/>
              </a:rPr>
              <a:t>http://www.cetac.com/contact/page/sales-contacts.htm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Lead </a:t>
            </a:r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Currently 8 weeks</a:t>
            </a:r>
          </a:p>
          <a:p>
            <a:pPr lvl="1"/>
            <a:r>
              <a:rPr lang="en-US" dirty="0" smtClean="0"/>
              <a:t>Will reduce to </a:t>
            </a:r>
            <a:r>
              <a:rPr lang="en-US" dirty="0" smtClean="0"/>
              <a:t>6 </a:t>
            </a:r>
            <a:r>
              <a:rPr lang="en-US" dirty="0" smtClean="0"/>
              <a:t>weeks in </a:t>
            </a:r>
            <a:r>
              <a:rPr lang="en-US" dirty="0" smtClean="0"/>
              <a:t>November, 2015</a:t>
            </a:r>
          </a:p>
          <a:p>
            <a:pPr lvl="1"/>
            <a:r>
              <a:rPr lang="en-US" dirty="0" smtClean="0"/>
              <a:t>Will reduce to 4 weeks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Service and Support– OEM or Factory</a:t>
            </a:r>
          </a:p>
          <a:p>
            <a:pPr lvl="1"/>
            <a:r>
              <a:rPr lang="en-US" dirty="0" smtClean="0"/>
              <a:t>CETAC </a:t>
            </a:r>
            <a:r>
              <a:rPr lang="en-US" dirty="0" smtClean="0"/>
              <a:t>supports instrumentation </a:t>
            </a:r>
            <a:r>
              <a:rPr lang="en-US" dirty="0" smtClean="0"/>
              <a:t>for 7 years</a:t>
            </a:r>
          </a:p>
          <a:p>
            <a:pPr lvl="1"/>
            <a:r>
              <a:rPr lang="en-US" dirty="0" smtClean="0"/>
              <a:t>Loaner program</a:t>
            </a:r>
          </a:p>
          <a:p>
            <a:pPr lvl="1"/>
            <a:r>
              <a:rPr lang="en-US" dirty="0" smtClean="0"/>
              <a:t>2 year warranty</a:t>
            </a:r>
          </a:p>
          <a:p>
            <a:pPr lvl="1"/>
            <a:r>
              <a:rPr lang="en-US" dirty="0" smtClean="0"/>
              <a:t>3 year warranty upgrade is available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002" y="1524001"/>
            <a:ext cx="125392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900" y="1295400"/>
            <a:ext cx="7772400" cy="2514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Questions?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700" b="1" dirty="0"/>
              <a:t>P</a:t>
            </a:r>
            <a:r>
              <a:rPr lang="en-US" sz="2700" b="1" dirty="0" smtClean="0"/>
              <a:t>lease Contact: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200" b="1" dirty="0" smtClean="0"/>
              <a:t>Jon Peters</a:t>
            </a:r>
            <a:br>
              <a:rPr lang="en-US" sz="2200" b="1" dirty="0" smtClean="0"/>
            </a:br>
            <a:r>
              <a:rPr lang="en-US" sz="2200" b="1" dirty="0" smtClean="0"/>
              <a:t>Automation Product Manager</a:t>
            </a:r>
            <a:br>
              <a:rPr lang="en-US" sz="2200" b="1" dirty="0" smtClean="0"/>
            </a:br>
            <a:r>
              <a:rPr lang="en-US" sz="2200" b="1" dirty="0" smtClean="0">
                <a:hlinkClick r:id="rId2"/>
              </a:rPr>
              <a:t>jon.peters@Teledyne.com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3525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We Get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ASX-500, Launched in 1993</a:t>
            </a:r>
          </a:p>
          <a:p>
            <a:pPr lvl="1"/>
            <a:r>
              <a:rPr lang="en-US" dirty="0" smtClean="0"/>
              <a:t>General purpose autosampler</a:t>
            </a:r>
          </a:p>
          <a:p>
            <a:pPr lvl="2"/>
            <a:r>
              <a:rPr lang="en-US" dirty="0" smtClean="0"/>
              <a:t>AC input (2 internal power supplies), fan, external pump, no coatings</a:t>
            </a:r>
          </a:p>
          <a:p>
            <a:r>
              <a:rPr lang="en-US" dirty="0" smtClean="0"/>
              <a:t>ASX-510, Launched in 1997</a:t>
            </a:r>
          </a:p>
          <a:p>
            <a:pPr lvl="2"/>
            <a:r>
              <a:rPr lang="en-US" dirty="0" smtClean="0"/>
              <a:t>External 24V, no fan, pump, coated lead screws, CE </a:t>
            </a:r>
            <a:r>
              <a:rPr lang="en-US" dirty="0" smtClean="0"/>
              <a:t>certification</a:t>
            </a:r>
            <a:endParaRPr lang="en-US" dirty="0" smtClean="0"/>
          </a:p>
          <a:p>
            <a:r>
              <a:rPr lang="en-US" dirty="0" smtClean="0"/>
              <a:t>ASX-520, Launched in 2003/2004</a:t>
            </a:r>
          </a:p>
          <a:p>
            <a:pPr lvl="2"/>
            <a:r>
              <a:rPr lang="en-US" dirty="0" smtClean="0"/>
              <a:t>New corrosion resistance measures:</a:t>
            </a:r>
          </a:p>
          <a:p>
            <a:pPr lvl="3"/>
            <a:r>
              <a:rPr lang="en-US" dirty="0" smtClean="0"/>
              <a:t>Conformal electronics coating, </a:t>
            </a:r>
            <a:r>
              <a:rPr lang="en-US" dirty="0" err="1" smtClean="0"/>
              <a:t>Armoloy</a:t>
            </a:r>
            <a:r>
              <a:rPr lang="en-US" dirty="0" smtClean="0"/>
              <a:t> guide shaft coating, </a:t>
            </a:r>
            <a:r>
              <a:rPr lang="en-US" dirty="0" err="1" smtClean="0"/>
              <a:t>Krytox</a:t>
            </a:r>
            <a:r>
              <a:rPr lang="en-US" dirty="0" smtClean="0"/>
              <a:t> packed bearings, plastic splash guard, carbon fiber probes (previously SS or </a:t>
            </a:r>
            <a:r>
              <a:rPr lang="en-US" dirty="0" err="1" smtClean="0"/>
              <a:t>Ultem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New features:</a:t>
            </a:r>
          </a:p>
          <a:p>
            <a:pPr lvl="3"/>
            <a:r>
              <a:rPr lang="en-US" dirty="0" smtClean="0"/>
              <a:t>High Speed versions available, USB and Serial communications, new reprogrammable firmware with rabbit board, anti-kink option, new pump</a:t>
            </a:r>
          </a:p>
          <a:p>
            <a:r>
              <a:rPr lang="en-US" dirty="0" smtClean="0"/>
              <a:t>ASX-560, Launched in 2015</a:t>
            </a:r>
          </a:p>
          <a:p>
            <a:pPr lvl="2"/>
            <a:r>
              <a:rPr lang="en-US" dirty="0" smtClean="0"/>
              <a:t>New generation of new features and improved corrosion resistance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Approximately 20,000 autosamplers currently in the field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1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Benefits and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Updated Materials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5800" y="1981201"/>
            <a:ext cx="4343400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Carbon Fiber:  </a:t>
            </a:r>
            <a:r>
              <a:rPr lang="en-US" sz="2000" dirty="0" smtClean="0"/>
              <a:t>Y &amp; Z Axis</a:t>
            </a:r>
          </a:p>
          <a:p>
            <a:r>
              <a:rPr lang="en-US" sz="2400" dirty="0" smtClean="0"/>
              <a:t>Polypropylene:  </a:t>
            </a:r>
            <a:r>
              <a:rPr lang="en-US" sz="2000" dirty="0" smtClean="0"/>
              <a:t>Cover, Rinse, Tray</a:t>
            </a:r>
          </a:p>
          <a:p>
            <a:r>
              <a:rPr lang="en-US" sz="2400" dirty="0" smtClean="0"/>
              <a:t>Polycarbonate: </a:t>
            </a:r>
            <a:r>
              <a:rPr lang="en-US" sz="2000" dirty="0" smtClean="0"/>
              <a:t>Sampler</a:t>
            </a:r>
            <a:r>
              <a:rPr lang="en-US" sz="2400" dirty="0" smtClean="0"/>
              <a:t> </a:t>
            </a:r>
            <a:r>
              <a:rPr lang="en-US" sz="2000" dirty="0" smtClean="0"/>
              <a:t>Base</a:t>
            </a:r>
          </a:p>
          <a:p>
            <a:r>
              <a:rPr lang="en-US" sz="2400" dirty="0" smtClean="0"/>
              <a:t>PET/PBT:</a:t>
            </a:r>
            <a:r>
              <a:rPr lang="en-US" sz="2000" dirty="0" smtClean="0"/>
              <a:t> Sliders, Z-axis rotor/stator</a:t>
            </a:r>
          </a:p>
          <a:p>
            <a:r>
              <a:rPr lang="en-US" sz="2400" dirty="0" smtClean="0"/>
              <a:t>Strong, lightweight, chemical resistance (acids, oils, chromatography solvents)</a:t>
            </a:r>
          </a:p>
          <a:p>
            <a:r>
              <a:rPr lang="en-US" sz="2400" dirty="0" smtClean="0"/>
              <a:t>Low contamination potential</a:t>
            </a:r>
          </a:p>
          <a:p>
            <a:r>
              <a:rPr lang="en-US" sz="2400" dirty="0" smtClean="0"/>
              <a:t>Same robust drive train components as ASX-520</a:t>
            </a:r>
          </a:p>
          <a:p>
            <a:r>
              <a:rPr lang="en-US" sz="2400" dirty="0"/>
              <a:t>Life tested over 7M </a:t>
            </a:r>
            <a:r>
              <a:rPr lang="en-US" sz="2400" dirty="0" smtClean="0"/>
              <a:t>cycles</a:t>
            </a:r>
          </a:p>
          <a:p>
            <a:endParaRPr lang="en-US" sz="2400" dirty="0" smtClean="0"/>
          </a:p>
          <a:p>
            <a:endParaRPr lang="en-US" sz="2000" dirty="0" smtClean="0"/>
          </a:p>
          <a:p>
            <a:pPr lvl="1"/>
            <a:endParaRPr lang="en-US" sz="20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72602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9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Benefits and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New Electronics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43400" y="2057400"/>
            <a:ext cx="4495800" cy="4572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Best In Class Stepper </a:t>
            </a:r>
            <a:r>
              <a:rPr lang="en-US" sz="1800" dirty="0"/>
              <a:t>M</a:t>
            </a:r>
            <a:r>
              <a:rPr lang="en-US" sz="1800" dirty="0" smtClean="0"/>
              <a:t>otor </a:t>
            </a:r>
            <a:r>
              <a:rPr lang="en-US" sz="1800" dirty="0"/>
              <a:t>D</a:t>
            </a:r>
            <a:r>
              <a:rPr lang="en-US" sz="1800" dirty="0" smtClean="0"/>
              <a:t>rivers</a:t>
            </a:r>
          </a:p>
          <a:p>
            <a:r>
              <a:rPr lang="en-US" sz="1800" dirty="0" smtClean="0"/>
              <a:t>1/128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Step Control</a:t>
            </a:r>
          </a:p>
          <a:p>
            <a:r>
              <a:rPr lang="en-US" sz="1800" dirty="0" smtClean="0"/>
              <a:t>Six Layer </a:t>
            </a:r>
            <a:r>
              <a:rPr lang="en-US" sz="1800" dirty="0" smtClean="0"/>
              <a:t>Design</a:t>
            </a:r>
            <a:endParaRPr lang="en-US" sz="1800" dirty="0" smtClean="0"/>
          </a:p>
          <a:p>
            <a:r>
              <a:rPr lang="en-US" sz="1800" dirty="0" smtClean="0"/>
              <a:t>Vertical Mount, Conformal Coating</a:t>
            </a:r>
          </a:p>
          <a:p>
            <a:r>
              <a:rPr lang="en-US" sz="1800" dirty="0"/>
              <a:t>Custom motion profiles </a:t>
            </a:r>
            <a:endParaRPr lang="en-US" sz="1800" dirty="0" smtClean="0"/>
          </a:p>
          <a:p>
            <a:r>
              <a:rPr lang="en-US" sz="1800" i="1" dirty="0" smtClean="0"/>
              <a:t>Anti-Backlash Movement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Improved Accuracy and Precision– 96 WP</a:t>
            </a:r>
          </a:p>
          <a:p>
            <a:r>
              <a:rPr lang="en-US" sz="1800" i="1" dirty="0"/>
              <a:t>Never travels over un-ran </a:t>
            </a:r>
            <a:r>
              <a:rPr lang="en-US" sz="1800" i="1" dirty="0" smtClean="0"/>
              <a:t>samples</a:t>
            </a:r>
            <a:endParaRPr lang="en-US" sz="1800" dirty="0" smtClean="0"/>
          </a:p>
          <a:p>
            <a:r>
              <a:rPr lang="en-US" sz="1800" dirty="0" smtClean="0"/>
              <a:t>Soft Alignment, Zone Alignment</a:t>
            </a:r>
          </a:p>
          <a:p>
            <a:r>
              <a:rPr lang="en-US" sz="1800" dirty="0" smtClean="0"/>
              <a:t>Improved Speed Control</a:t>
            </a:r>
          </a:p>
          <a:p>
            <a:r>
              <a:rPr lang="en-US" sz="1800" dirty="0" smtClean="0"/>
              <a:t>Quieter, Configurable Pump Speed</a:t>
            </a:r>
          </a:p>
          <a:p>
            <a:r>
              <a:rPr lang="en-US" sz="1800" dirty="0" smtClean="0"/>
              <a:t>Improved firmware security and updates</a:t>
            </a:r>
          </a:p>
          <a:p>
            <a:r>
              <a:rPr lang="en-US" sz="1800" dirty="0" smtClean="0"/>
              <a:t>100% Backward Compatible Commands</a:t>
            </a:r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79650"/>
            <a:ext cx="3268439" cy="1758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221162"/>
            <a:ext cx="3352800" cy="180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6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Profiles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ASX-520, XYZ Movement</a:t>
            </a:r>
          </a:p>
          <a:p>
            <a:endParaRPr lang="en-US" dirty="0"/>
          </a:p>
        </p:txBody>
      </p:sp>
      <p:pic>
        <p:nvPicPr>
          <p:cNvPr id="5" name="ASX-520 Movement Sounds (croppe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2285999"/>
            <a:ext cx="65532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Profiles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ASX-560, XYZ Movement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ASX-560 Movement Sounds (shor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347812"/>
            <a:ext cx="6400800" cy="34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0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ASX-520 Peristaltic Pump Default, ~10mL/min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ASX-520 Pump Soun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23622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DY-CET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TDY-CETAC</Template>
  <TotalTime>5601</TotalTime>
  <Words>814</Words>
  <Application>Microsoft Office PowerPoint</Application>
  <PresentationFormat>On-screen Show (4:3)</PresentationFormat>
  <Paragraphs>280</Paragraphs>
  <Slides>31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Century Gothic</vt:lpstr>
      <vt:lpstr>Futura Std Book</vt:lpstr>
      <vt:lpstr>TDY-CETAC</vt:lpstr>
      <vt:lpstr>Sample Introduction For Science  New Product Introduction – ASX-560</vt:lpstr>
      <vt:lpstr>Topics</vt:lpstr>
      <vt:lpstr>ASX-560 Strategic Position</vt:lpstr>
      <vt:lpstr>How Did We Get Here?</vt:lpstr>
      <vt:lpstr>New Benefits and Features</vt:lpstr>
      <vt:lpstr>New Benefits and Features</vt:lpstr>
      <vt:lpstr>Motion Profiles</vt:lpstr>
      <vt:lpstr>Motion Profiles</vt:lpstr>
      <vt:lpstr>Pump Control</vt:lpstr>
      <vt:lpstr>Pump Control</vt:lpstr>
      <vt:lpstr>Pump Control</vt:lpstr>
      <vt:lpstr>Movement Control– High Speed</vt:lpstr>
      <vt:lpstr>New Benefits and Features</vt:lpstr>
      <vt:lpstr>Software Control</vt:lpstr>
      <vt:lpstr>Software Control</vt:lpstr>
      <vt:lpstr>Software Control</vt:lpstr>
      <vt:lpstr>Software Control</vt:lpstr>
      <vt:lpstr>Software Control</vt:lpstr>
      <vt:lpstr>Consumable Parts</vt:lpstr>
      <vt:lpstr>Repair Parts</vt:lpstr>
      <vt:lpstr>Repair Guides</vt:lpstr>
      <vt:lpstr>Expansion Capabilities</vt:lpstr>
      <vt:lpstr>ENC-560</vt:lpstr>
      <vt:lpstr>ENC-560 Integrated Enclosure</vt:lpstr>
      <vt:lpstr>Expansion Capabilities</vt:lpstr>
      <vt:lpstr>Dual Rinse</vt:lpstr>
      <vt:lpstr>Dual Rinse</vt:lpstr>
      <vt:lpstr>Dual Rinse– Active Pump</vt:lpstr>
      <vt:lpstr>Additional 500 Family</vt:lpstr>
      <vt:lpstr>Frequently Asked Questions</vt:lpstr>
      <vt:lpstr>Questions?  Please Contact: Jon Peters Automation Product Manager jon.peters@Teledyne.com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Reinventing All Phases of Sample Introduction</dc:title>
  <dc:creator>Damon Green</dc:creator>
  <cp:lastModifiedBy>Jon Peters</cp:lastModifiedBy>
  <cp:revision>213</cp:revision>
  <dcterms:created xsi:type="dcterms:W3CDTF">2015-01-26T14:50:57Z</dcterms:created>
  <dcterms:modified xsi:type="dcterms:W3CDTF">2015-10-29T14:57:42Z</dcterms:modified>
</cp:coreProperties>
</file>